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5" r:id="rId4"/>
    <p:sldId id="272" r:id="rId5"/>
    <p:sldId id="270" r:id="rId6"/>
    <p:sldId id="271" r:id="rId7"/>
    <p:sldId id="266" r:id="rId8"/>
    <p:sldId id="267" r:id="rId9"/>
    <p:sldId id="268" r:id="rId10"/>
    <p:sldId id="269"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FE3AA9A-4CE6-4522-8FF6-618AE21D8283}">
          <p14:sldIdLst>
            <p14:sldId id="263"/>
            <p14:sldId id="264"/>
            <p14:sldId id="265"/>
            <p14:sldId id="272"/>
            <p14:sldId id="270"/>
            <p14:sldId id="271"/>
            <p14:sldId id="266"/>
            <p14:sldId id="267"/>
            <p14:sldId id="268"/>
            <p14:sldId id="269"/>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4" d="100"/>
          <a:sy n="104" d="100"/>
        </p:scale>
        <p:origin x="138"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GB"/>
              <a:t>English &amp; Maths Online Engagement</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en-US"/>
        </a:p>
      </c:txPr>
    </c:title>
    <c:autoTitleDeleted val="0"/>
    <c:plotArea>
      <c:layout/>
      <c:lineChart>
        <c:grouping val="standard"/>
        <c:varyColors val="0"/>
        <c:ser>
          <c:idx val="0"/>
          <c:order val="0"/>
          <c:tx>
            <c:strRef>
              <c:f>Sheet2!$M$17</c:f>
              <c:strCache>
                <c:ptCount val="1"/>
                <c:pt idx="0">
                  <c:v>Moodle</c:v>
                </c:pt>
              </c:strCache>
            </c:strRef>
          </c:tx>
          <c:spPr>
            <a:ln w="22225" cap="rnd">
              <a:solidFill>
                <a:schemeClr val="accent1"/>
              </a:solidFill>
            </a:ln>
            <a:effectLst>
              <a:glow rad="139700">
                <a:schemeClr val="accent1">
                  <a:satMod val="175000"/>
                  <a:alpha val="14000"/>
                </a:schemeClr>
              </a:glow>
            </a:effectLst>
          </c:spPr>
          <c:marker>
            <c:symbol val="none"/>
          </c:marker>
          <c:cat>
            <c:numRef>
              <c:f>Sheet2!$L$18:$L$25</c:f>
              <c:numCache>
                <c:formatCode>d\-mmm</c:formatCode>
                <c:ptCount val="8"/>
                <c:pt idx="0">
                  <c:v>43913</c:v>
                </c:pt>
                <c:pt idx="1">
                  <c:v>43920</c:v>
                </c:pt>
                <c:pt idx="2">
                  <c:v>43927</c:v>
                </c:pt>
                <c:pt idx="3">
                  <c:v>43934</c:v>
                </c:pt>
                <c:pt idx="4">
                  <c:v>43941</c:v>
                </c:pt>
                <c:pt idx="5">
                  <c:v>43948</c:v>
                </c:pt>
                <c:pt idx="6">
                  <c:v>43955</c:v>
                </c:pt>
                <c:pt idx="7">
                  <c:v>43962</c:v>
                </c:pt>
              </c:numCache>
            </c:numRef>
          </c:cat>
          <c:val>
            <c:numRef>
              <c:f>Sheet2!$M$18:$M$25</c:f>
              <c:numCache>
                <c:formatCode>General</c:formatCode>
                <c:ptCount val="8"/>
                <c:pt idx="0">
                  <c:v>1803</c:v>
                </c:pt>
                <c:pt idx="1">
                  <c:v>1218</c:v>
                </c:pt>
                <c:pt idx="2">
                  <c:v>356</c:v>
                </c:pt>
                <c:pt idx="3">
                  <c:v>244</c:v>
                </c:pt>
                <c:pt idx="4">
                  <c:v>472</c:v>
                </c:pt>
                <c:pt idx="5">
                  <c:v>539</c:v>
                </c:pt>
                <c:pt idx="6">
                  <c:v>303</c:v>
                </c:pt>
                <c:pt idx="7">
                  <c:v>106</c:v>
                </c:pt>
              </c:numCache>
            </c:numRef>
          </c:val>
          <c:smooth val="0"/>
          <c:extLst>
            <c:ext xmlns:c16="http://schemas.microsoft.com/office/drawing/2014/chart" uri="{C3380CC4-5D6E-409C-BE32-E72D297353CC}">
              <c16:uniqueId val="{00000000-9DA0-4708-8D6E-2235502E08D5}"/>
            </c:ext>
          </c:extLst>
        </c:ser>
        <c:ser>
          <c:idx val="1"/>
          <c:order val="1"/>
          <c:tx>
            <c:strRef>
              <c:f>Sheet2!$N$17</c:f>
              <c:strCache>
                <c:ptCount val="1"/>
                <c:pt idx="0">
                  <c:v>Century Tech</c:v>
                </c:pt>
              </c:strCache>
            </c:strRef>
          </c:tx>
          <c:spPr>
            <a:ln w="22225" cap="rnd">
              <a:solidFill>
                <a:schemeClr val="accent2"/>
              </a:solidFill>
            </a:ln>
            <a:effectLst>
              <a:glow rad="139700">
                <a:schemeClr val="accent2">
                  <a:satMod val="175000"/>
                  <a:alpha val="14000"/>
                </a:schemeClr>
              </a:glow>
            </a:effectLst>
          </c:spPr>
          <c:marker>
            <c:symbol val="none"/>
          </c:marker>
          <c:cat>
            <c:numRef>
              <c:f>Sheet2!$L$18:$L$25</c:f>
              <c:numCache>
                <c:formatCode>d\-mmm</c:formatCode>
                <c:ptCount val="8"/>
                <c:pt idx="0">
                  <c:v>43913</c:v>
                </c:pt>
                <c:pt idx="1">
                  <c:v>43920</c:v>
                </c:pt>
                <c:pt idx="2">
                  <c:v>43927</c:v>
                </c:pt>
                <c:pt idx="3">
                  <c:v>43934</c:v>
                </c:pt>
                <c:pt idx="4">
                  <c:v>43941</c:v>
                </c:pt>
                <c:pt idx="5">
                  <c:v>43948</c:v>
                </c:pt>
                <c:pt idx="6">
                  <c:v>43955</c:v>
                </c:pt>
                <c:pt idx="7">
                  <c:v>43962</c:v>
                </c:pt>
              </c:numCache>
            </c:numRef>
          </c:cat>
          <c:val>
            <c:numRef>
              <c:f>Sheet2!$N$18:$N$25</c:f>
              <c:numCache>
                <c:formatCode>General</c:formatCode>
                <c:ptCount val="8"/>
                <c:pt idx="0">
                  <c:v>70</c:v>
                </c:pt>
                <c:pt idx="1">
                  <c:v>496</c:v>
                </c:pt>
                <c:pt idx="2">
                  <c:v>298</c:v>
                </c:pt>
                <c:pt idx="3">
                  <c:v>205</c:v>
                </c:pt>
                <c:pt idx="4">
                  <c:v>345</c:v>
                </c:pt>
                <c:pt idx="5">
                  <c:v>589</c:v>
                </c:pt>
                <c:pt idx="6">
                  <c:v>370</c:v>
                </c:pt>
                <c:pt idx="7">
                  <c:v>610</c:v>
                </c:pt>
              </c:numCache>
            </c:numRef>
          </c:val>
          <c:smooth val="0"/>
          <c:extLst>
            <c:ext xmlns:c16="http://schemas.microsoft.com/office/drawing/2014/chart" uri="{C3380CC4-5D6E-409C-BE32-E72D297353CC}">
              <c16:uniqueId val="{00000001-9DA0-4708-8D6E-2235502E08D5}"/>
            </c:ext>
          </c:extLst>
        </c:ser>
        <c:dLbls>
          <c:showLegendKey val="0"/>
          <c:showVal val="0"/>
          <c:showCatName val="0"/>
          <c:showSerName val="0"/>
          <c:showPercent val="0"/>
          <c:showBubbleSize val="0"/>
        </c:dLbls>
        <c:smooth val="0"/>
        <c:axId val="426600752"/>
        <c:axId val="426602064"/>
      </c:lineChart>
      <c:dateAx>
        <c:axId val="426600752"/>
        <c:scaling>
          <c:orientation val="minMax"/>
        </c:scaling>
        <c:delete val="0"/>
        <c:axPos val="b"/>
        <c:numFmt formatCode="d\-mmm"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26602064"/>
        <c:crosses val="autoZero"/>
        <c:auto val="1"/>
        <c:lblOffset val="100"/>
        <c:baseTimeUnit val="days"/>
        <c:majorUnit val="7"/>
        <c:majorTimeUnit val="days"/>
      </c:dateAx>
      <c:valAx>
        <c:axId val="426602064"/>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426600752"/>
        <c:crosses val="autoZero"/>
        <c:crossBetween val="between"/>
        <c:majorUnit val="200"/>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r>
              <a:rPr lang="en-US" dirty="0">
                <a:latin typeface="Calibri" panose="020F0502020204030204" pitchFamily="34" charset="0"/>
                <a:cs typeface="Calibri" panose="020F0502020204030204" pitchFamily="34" charset="0"/>
              </a:rPr>
              <a:t>Nuggets</a:t>
            </a:r>
            <a:r>
              <a:rPr lang="en-US" baseline="0" dirty="0">
                <a:latin typeface="Calibri" panose="020F0502020204030204" pitchFamily="34" charset="0"/>
                <a:cs typeface="Calibri" panose="020F0502020204030204" pitchFamily="34" charset="0"/>
              </a:rPr>
              <a:t> completed per week</a:t>
            </a:r>
            <a:endParaRPr lang="en-US" dirty="0">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cap="all" baseline="0">
              <a:solidFill>
                <a:schemeClr val="lt1"/>
              </a:solidFill>
              <a:latin typeface="+mn-lt"/>
              <a:ea typeface="+mn-ea"/>
              <a:cs typeface="+mn-cs"/>
            </a:defRPr>
          </a:pPr>
          <a:endParaRPr lang="en-US"/>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'Nuggets completed per week'!$B$1</c:f>
              <c:strCache>
                <c:ptCount val="1"/>
                <c:pt idx="0">
                  <c:v>Total</c:v>
                </c:pt>
              </c:strCache>
            </c:strRef>
          </c:tx>
          <c:spPr>
            <a:solidFill>
              <a:schemeClr val="accent1">
                <a:alpha val="88000"/>
              </a:schemeClr>
            </a:solidFill>
            <a:ln>
              <a:solidFill>
                <a:schemeClr val="accent1">
                  <a:lumMod val="50000"/>
                </a:schemeClr>
              </a:solidFill>
            </a:ln>
            <a:effectLst/>
            <a:scene3d>
              <a:camera prst="orthographicFront"/>
              <a:lightRig rig="threePt" dir="t"/>
            </a:scene3d>
            <a:sp3d prstMaterial="flat">
              <a:contourClr>
                <a:schemeClr val="accent1">
                  <a:lumMod val="50000"/>
                </a:schemeClr>
              </a:contourClr>
            </a:sp3d>
          </c:spPr>
          <c:invertIfNegative val="0"/>
          <c:dLbls>
            <c:spPr>
              <a:solidFill>
                <a:schemeClr val="accent1">
                  <a:alpha val="3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numRef>
              <c:f>'Nuggets completed per week'!$A$2:$A$13</c:f>
              <c:numCache>
                <c:formatCode>d" "mmmm</c:formatCode>
                <c:ptCount val="12"/>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numCache>
            </c:numRef>
          </c:cat>
          <c:val>
            <c:numRef>
              <c:f>'Nuggets completed per week'!$B$2:$B$13</c:f>
              <c:numCache>
                <c:formatCode>General</c:formatCode>
                <c:ptCount val="12"/>
                <c:pt idx="0">
                  <c:v>42</c:v>
                </c:pt>
                <c:pt idx="1">
                  <c:v>163</c:v>
                </c:pt>
                <c:pt idx="2">
                  <c:v>858</c:v>
                </c:pt>
                <c:pt idx="3">
                  <c:v>1431</c:v>
                </c:pt>
                <c:pt idx="4">
                  <c:v>1717</c:v>
                </c:pt>
                <c:pt idx="5">
                  <c:v>1440</c:v>
                </c:pt>
                <c:pt idx="6">
                  <c:v>2253</c:v>
                </c:pt>
                <c:pt idx="7">
                  <c:v>2260</c:v>
                </c:pt>
                <c:pt idx="8">
                  <c:v>2843</c:v>
                </c:pt>
                <c:pt idx="9">
                  <c:v>1284</c:v>
                </c:pt>
                <c:pt idx="10">
                  <c:v>981</c:v>
                </c:pt>
                <c:pt idx="11">
                  <c:v>1475</c:v>
                </c:pt>
              </c:numCache>
            </c:numRef>
          </c:val>
          <c:extLst>
            <c:ext xmlns:c16="http://schemas.microsoft.com/office/drawing/2014/chart" uri="{C3380CC4-5D6E-409C-BE32-E72D297353CC}">
              <c16:uniqueId val="{00000000-039F-4C15-9910-C851C7F14964}"/>
            </c:ext>
          </c:extLst>
        </c:ser>
        <c:dLbls>
          <c:showLegendKey val="0"/>
          <c:showVal val="1"/>
          <c:showCatName val="0"/>
          <c:showSerName val="0"/>
          <c:showPercent val="0"/>
          <c:showBubbleSize val="0"/>
        </c:dLbls>
        <c:gapWidth val="84"/>
        <c:gapDepth val="53"/>
        <c:shape val="box"/>
        <c:axId val="2119318863"/>
        <c:axId val="2117197007"/>
        <c:axId val="0"/>
      </c:bar3DChart>
      <c:dateAx>
        <c:axId val="2119318863"/>
        <c:scaling>
          <c:orientation val="minMax"/>
        </c:scaling>
        <c:delete val="0"/>
        <c:axPos val="b"/>
        <c:numFmt formatCode="d&quot; &quot;mmmm"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2117197007"/>
        <c:crosses val="autoZero"/>
        <c:auto val="1"/>
        <c:lblOffset val="100"/>
        <c:baseTimeUnit val="days"/>
        <c:majorUnit val="7"/>
        <c:majorTimeUnit val="days"/>
      </c:dateAx>
      <c:valAx>
        <c:axId val="2117197007"/>
        <c:scaling>
          <c:orientation val="minMax"/>
        </c:scaling>
        <c:delete val="1"/>
        <c:axPos val="l"/>
        <c:numFmt formatCode="General" sourceLinked="1"/>
        <c:majorTickMark val="out"/>
        <c:minorTickMark val="none"/>
        <c:tickLblPos val="nextTo"/>
        <c:crossAx val="211931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dk1">
        <a:lumMod val="75000"/>
        <a:lumOff val="25000"/>
      </a:schemeClr>
    </a:solidFill>
    <a:ln w="6350" cap="flat" cmpd="sng" algn="ctr">
      <a:solidFill>
        <a:schemeClr val="dk1">
          <a:tint val="7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Nuggets completed by subject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'Nuggets per week-subject'!$J$1010</c:f>
              <c:strCache>
                <c:ptCount val="1"/>
                <c:pt idx="0">
                  <c:v>English</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'Nuggets per week-subject'!$I$1011:$I$1022</c:f>
              <c:numCache>
                <c:formatCode>m/d/yyyy</c:formatCode>
                <c:ptCount val="12"/>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numCache>
            </c:numRef>
          </c:cat>
          <c:val>
            <c:numRef>
              <c:f>'Nuggets per week-subject'!$J$1011:$J$1022</c:f>
              <c:numCache>
                <c:formatCode>General</c:formatCode>
                <c:ptCount val="12"/>
                <c:pt idx="0">
                  <c:v>6</c:v>
                </c:pt>
                <c:pt idx="1">
                  <c:v>30</c:v>
                </c:pt>
                <c:pt idx="2">
                  <c:v>382</c:v>
                </c:pt>
                <c:pt idx="3">
                  <c:v>808</c:v>
                </c:pt>
                <c:pt idx="4">
                  <c:v>1087</c:v>
                </c:pt>
                <c:pt idx="5">
                  <c:v>842</c:v>
                </c:pt>
                <c:pt idx="6">
                  <c:v>847</c:v>
                </c:pt>
                <c:pt idx="7">
                  <c:v>1001</c:v>
                </c:pt>
                <c:pt idx="8">
                  <c:v>1096</c:v>
                </c:pt>
                <c:pt idx="9">
                  <c:v>431</c:v>
                </c:pt>
                <c:pt idx="10">
                  <c:v>611</c:v>
                </c:pt>
                <c:pt idx="11">
                  <c:v>808</c:v>
                </c:pt>
              </c:numCache>
            </c:numRef>
          </c:val>
          <c:smooth val="0"/>
          <c:extLst>
            <c:ext xmlns:c16="http://schemas.microsoft.com/office/drawing/2014/chart" uri="{C3380CC4-5D6E-409C-BE32-E72D297353CC}">
              <c16:uniqueId val="{00000000-FA4C-4A3E-A889-9E07EC4D7096}"/>
            </c:ext>
          </c:extLst>
        </c:ser>
        <c:ser>
          <c:idx val="1"/>
          <c:order val="1"/>
          <c:tx>
            <c:strRef>
              <c:f>'Nuggets per week-subject'!$K$1010</c:f>
              <c:strCache>
                <c:ptCount val="1"/>
                <c:pt idx="0">
                  <c:v>Maths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'Nuggets per week-subject'!$I$1011:$I$1022</c:f>
              <c:numCache>
                <c:formatCode>m/d/yyyy</c:formatCode>
                <c:ptCount val="12"/>
                <c:pt idx="0">
                  <c:v>44074</c:v>
                </c:pt>
                <c:pt idx="1">
                  <c:v>44081</c:v>
                </c:pt>
                <c:pt idx="2">
                  <c:v>44088</c:v>
                </c:pt>
                <c:pt idx="3">
                  <c:v>44095</c:v>
                </c:pt>
                <c:pt idx="4">
                  <c:v>44102</c:v>
                </c:pt>
                <c:pt idx="5">
                  <c:v>44109</c:v>
                </c:pt>
                <c:pt idx="6">
                  <c:v>44116</c:v>
                </c:pt>
                <c:pt idx="7">
                  <c:v>44123</c:v>
                </c:pt>
                <c:pt idx="8">
                  <c:v>44130</c:v>
                </c:pt>
                <c:pt idx="9">
                  <c:v>44137</c:v>
                </c:pt>
                <c:pt idx="10">
                  <c:v>44144</c:v>
                </c:pt>
                <c:pt idx="11">
                  <c:v>44151</c:v>
                </c:pt>
              </c:numCache>
            </c:numRef>
          </c:cat>
          <c:val>
            <c:numRef>
              <c:f>'Nuggets per week-subject'!$K$1011:$K$1022</c:f>
              <c:numCache>
                <c:formatCode>General</c:formatCode>
                <c:ptCount val="12"/>
                <c:pt idx="0">
                  <c:v>36</c:v>
                </c:pt>
                <c:pt idx="1">
                  <c:v>133</c:v>
                </c:pt>
                <c:pt idx="2">
                  <c:v>476</c:v>
                </c:pt>
                <c:pt idx="3">
                  <c:v>623</c:v>
                </c:pt>
                <c:pt idx="4">
                  <c:v>630</c:v>
                </c:pt>
                <c:pt idx="5">
                  <c:v>598</c:v>
                </c:pt>
                <c:pt idx="6">
                  <c:v>1406</c:v>
                </c:pt>
                <c:pt idx="7">
                  <c:v>1259</c:v>
                </c:pt>
                <c:pt idx="8">
                  <c:v>1747</c:v>
                </c:pt>
                <c:pt idx="9">
                  <c:v>853</c:v>
                </c:pt>
                <c:pt idx="10">
                  <c:v>370</c:v>
                </c:pt>
                <c:pt idx="11">
                  <c:v>667</c:v>
                </c:pt>
              </c:numCache>
            </c:numRef>
          </c:val>
          <c:smooth val="0"/>
          <c:extLst>
            <c:ext xmlns:c16="http://schemas.microsoft.com/office/drawing/2014/chart" uri="{C3380CC4-5D6E-409C-BE32-E72D297353CC}">
              <c16:uniqueId val="{00000001-FA4C-4A3E-A889-9E07EC4D7096}"/>
            </c:ext>
          </c:extLst>
        </c:ser>
        <c:dLbls>
          <c:dLblPos val="ctr"/>
          <c:showLegendKey val="0"/>
          <c:showVal val="1"/>
          <c:showCatName val="0"/>
          <c:showSerName val="0"/>
          <c:showPercent val="0"/>
          <c:showBubbleSize val="0"/>
        </c:dLbls>
        <c:smooth val="0"/>
        <c:axId val="2019724175"/>
        <c:axId val="155340095"/>
      </c:lineChart>
      <c:dateAx>
        <c:axId val="2019724175"/>
        <c:scaling>
          <c:orientation val="minMax"/>
        </c:scaling>
        <c:delete val="0"/>
        <c:axPos val="b"/>
        <c:numFmt formatCode="m/d/yyyy"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5340095"/>
        <c:crosses val="autoZero"/>
        <c:auto val="1"/>
        <c:lblOffset val="100"/>
        <c:baseTimeUnit val="days"/>
        <c:majorUnit val="7"/>
        <c:majorTimeUnit val="days"/>
      </c:dateAx>
      <c:valAx>
        <c:axId val="155340095"/>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20197241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900"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00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900"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18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tx1"/>
    </cs:fontRef>
    <cs:spPr>
      <a:sp3d/>
    </cs:spPr>
  </cs:wall>
</cs:chartStyle>
</file>

<file path=ppt/charts/style3.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D8B508-9355-A54E-854C-5B1458C9E85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17202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8B508-9355-A54E-854C-5B1458C9E85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369866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8B508-9355-A54E-854C-5B1458C9E85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81651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D8B508-9355-A54E-854C-5B1458C9E85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10204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8B508-9355-A54E-854C-5B1458C9E852}" type="datetimeFigureOut">
              <a:rPr lang="en-US" smtClean="0"/>
              <a:t>11/25/2020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1413512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D8B508-9355-A54E-854C-5B1458C9E852}"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68074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D8B508-9355-A54E-854C-5B1458C9E852}" type="datetimeFigureOut">
              <a:rPr lang="en-US" smtClean="0"/>
              <a:t>11/25/2020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256289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D8B508-9355-A54E-854C-5B1458C9E852}" type="datetimeFigureOut">
              <a:rPr lang="en-US" smtClean="0"/>
              <a:t>11/25/2020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347191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D8B508-9355-A54E-854C-5B1458C9E852}" type="datetimeFigureOut">
              <a:rPr lang="en-US" smtClean="0"/>
              <a:t>11/25/2020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287695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8B508-9355-A54E-854C-5B1458C9E852}"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275437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D8B508-9355-A54E-854C-5B1458C9E852}" type="datetimeFigureOut">
              <a:rPr lang="en-US" smtClean="0"/>
              <a:t>11/25/2020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F6E01-CF1C-7846-B058-CD1D3FED27B0}" type="slidenum">
              <a:rPr lang="en-US" smtClean="0"/>
              <a:t>‹#›</a:t>
            </a:fld>
            <a:endParaRPr lang="en-US"/>
          </a:p>
        </p:txBody>
      </p:sp>
    </p:spTree>
    <p:extLst>
      <p:ext uri="{BB962C8B-B14F-4D97-AF65-F5344CB8AC3E}">
        <p14:creationId xmlns:p14="http://schemas.microsoft.com/office/powerpoint/2010/main" val="78895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D8B508-9355-A54E-854C-5B1458C9E852}" type="datetimeFigureOut">
              <a:rPr lang="en-US" smtClean="0"/>
              <a:t>11/25/2020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F6E01-CF1C-7846-B058-CD1D3FED27B0}"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227875"/>
            <a:ext cx="9144000" cy="630125"/>
          </a:xfrm>
          <a:prstGeom prst="rect">
            <a:avLst/>
          </a:prstGeom>
        </p:spPr>
      </p:pic>
    </p:spTree>
    <p:extLst>
      <p:ext uri="{BB962C8B-B14F-4D97-AF65-F5344CB8AC3E}">
        <p14:creationId xmlns:p14="http://schemas.microsoft.com/office/powerpoint/2010/main" val="594038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a.hutchinson@bradfordcollege.ac.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E89B22-42D6-459E-A701-47EA5FEBA628}"/>
              </a:ext>
            </a:extLst>
          </p:cNvPr>
          <p:cNvSpPr>
            <a:spLocks noGrp="1"/>
          </p:cNvSpPr>
          <p:nvPr>
            <p:ph type="ctrTitle"/>
          </p:nvPr>
        </p:nvSpPr>
        <p:spPr>
          <a:xfrm>
            <a:off x="1094095" y="851517"/>
            <a:ext cx="5238466" cy="2991416"/>
          </a:xfrm>
        </p:spPr>
        <p:txBody>
          <a:bodyPr anchor="b">
            <a:normAutofit/>
          </a:bodyPr>
          <a:lstStyle/>
          <a:p>
            <a:pPr algn="l"/>
            <a:r>
              <a:rPr lang="en-GB">
                <a:effectLst>
                  <a:outerShdw blurRad="38100" dist="38100" dir="2700000" algn="tl">
                    <a:srgbClr val="000000">
                      <a:alpha val="43137"/>
                    </a:srgbClr>
                  </a:outerShdw>
                </a:effectLst>
              </a:rPr>
              <a:t>Our digital journey</a:t>
            </a:r>
            <a:endParaRPr lang="en-GB"/>
          </a:p>
        </p:txBody>
      </p:sp>
      <p:sp>
        <p:nvSpPr>
          <p:cNvPr id="3" name="Subtitle 2">
            <a:extLst>
              <a:ext uri="{FF2B5EF4-FFF2-40B4-BE49-F238E27FC236}">
                <a16:creationId xmlns:a16="http://schemas.microsoft.com/office/drawing/2014/main" id="{C4B1CABE-3839-48C6-81CE-60DB11DA5B26}"/>
              </a:ext>
            </a:extLst>
          </p:cNvPr>
          <p:cNvSpPr>
            <a:spLocks noGrp="1"/>
          </p:cNvSpPr>
          <p:nvPr>
            <p:ph type="subTitle" idx="1"/>
          </p:nvPr>
        </p:nvSpPr>
        <p:spPr>
          <a:xfrm>
            <a:off x="1094096" y="3842932"/>
            <a:ext cx="4167115" cy="2163551"/>
          </a:xfrm>
        </p:spPr>
        <p:txBody>
          <a:bodyPr anchor="t">
            <a:normAutofit/>
          </a:bodyPr>
          <a:lstStyle/>
          <a:p>
            <a:pPr algn="l"/>
            <a:r>
              <a:rPr lang="en-GB"/>
              <a:t>Adrian Hutchinson</a:t>
            </a:r>
          </a:p>
          <a:p>
            <a:pPr algn="l"/>
            <a:r>
              <a:rPr lang="en-GB"/>
              <a:t>Head of Department – English and maths</a:t>
            </a:r>
          </a:p>
        </p:txBody>
      </p:sp>
      <p:sp>
        <p:nvSpPr>
          <p:cNvPr id="21" name="Freeform: Shape 20">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Robot">
            <a:extLst>
              <a:ext uri="{FF2B5EF4-FFF2-40B4-BE49-F238E27FC236}">
                <a16:creationId xmlns:a16="http://schemas.microsoft.com/office/drawing/2014/main" id="{3DA59298-76D3-463F-824E-1C1948F584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757120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4D55-F36F-476F-9FCA-CDEF0472631F}"/>
              </a:ext>
            </a:extLst>
          </p:cNvPr>
          <p:cNvSpPr>
            <a:spLocks noGrp="1"/>
          </p:cNvSpPr>
          <p:nvPr>
            <p:ph type="title"/>
          </p:nvPr>
        </p:nvSpPr>
        <p:spPr/>
        <p:txBody>
          <a:bodyPr/>
          <a:lstStyle/>
          <a:p>
            <a:r>
              <a:rPr lang="en-GB" dirty="0"/>
              <a:t>Staff feedback</a:t>
            </a:r>
          </a:p>
        </p:txBody>
      </p:sp>
      <p:sp>
        <p:nvSpPr>
          <p:cNvPr id="3" name="Content Placeholder 2">
            <a:extLst>
              <a:ext uri="{FF2B5EF4-FFF2-40B4-BE49-F238E27FC236}">
                <a16:creationId xmlns:a16="http://schemas.microsoft.com/office/drawing/2014/main" id="{E2AE90D2-E4E4-4B48-890C-76A84E506205}"/>
              </a:ext>
            </a:extLst>
          </p:cNvPr>
          <p:cNvSpPr>
            <a:spLocks noGrp="1"/>
          </p:cNvSpPr>
          <p:nvPr>
            <p:ph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I think it is a good tool as in nuggets are tailored to student needs. It provides a single platform that students can use rather than google a topic for videos and worksheets, which can be overwhelming. They can login anytime and work on what they need to develop and make the most of their learning. It is also helpful for teachers to have a quick glance at engagement and progress made.</a:t>
            </a:r>
          </a:p>
          <a:p>
            <a:r>
              <a:rPr lang="en-GB" sz="1800" dirty="0">
                <a:solidFill>
                  <a:srgbClr val="000000"/>
                </a:solidFill>
                <a:effectLst/>
                <a:latin typeface="Calibri" panose="020F0502020204030204" pitchFamily="34" charset="0"/>
                <a:ea typeface="Calibri" panose="020F0502020204030204" pitchFamily="34" charset="0"/>
              </a:rPr>
              <a:t>I have enjoyed using it, especially the planner to upload topics covered during session time for the students to work on independently but they will not be able to do this if they do not have access to technology. You can also see at a glance whether students have engaged with Century Tech or not which is also useful.</a:t>
            </a:r>
          </a:p>
          <a:p>
            <a:r>
              <a:rPr lang="en-GB" sz="1800" dirty="0">
                <a:effectLst/>
                <a:latin typeface="Calibri" panose="020F0502020204030204" pitchFamily="34" charset="0"/>
                <a:ea typeface="Calibri" panose="020F0502020204030204" pitchFamily="34" charset="0"/>
              </a:rPr>
              <a:t>My adult students are engaging with it and finding it really helpful to underpin and consolidate what they’re doing in class. It’s then given them a real boost in confidence and helping them to develop their understanding and improve performance in class and homework. Some of my 16-18 year old students lack motivation, but those who have used Century Tech have said that it’s ‘sick’.</a:t>
            </a:r>
          </a:p>
          <a:p>
            <a:endParaRPr lang="en-GB" sz="1800" dirty="0">
              <a:effectLst/>
              <a:latin typeface="Calibri" panose="020F0502020204030204" pitchFamily="34" charset="0"/>
              <a:ea typeface="Calibri" panose="020F0502020204030204" pitchFamily="34" charset="0"/>
            </a:endParaRPr>
          </a:p>
          <a:p>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150110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7CA7-08A4-481D-BDB2-E6C86AB5103D}"/>
              </a:ext>
            </a:extLst>
          </p:cNvPr>
          <p:cNvSpPr>
            <a:spLocks noGrp="1"/>
          </p:cNvSpPr>
          <p:nvPr>
            <p:ph type="title"/>
          </p:nvPr>
        </p:nvSpPr>
        <p:spPr/>
        <p:txBody>
          <a:bodyPr/>
          <a:lstStyle/>
          <a:p>
            <a:r>
              <a:rPr lang="en-GB" dirty="0"/>
              <a:t>Contact</a:t>
            </a:r>
          </a:p>
        </p:txBody>
      </p:sp>
      <p:sp>
        <p:nvSpPr>
          <p:cNvPr id="3" name="Content Placeholder 2">
            <a:extLst>
              <a:ext uri="{FF2B5EF4-FFF2-40B4-BE49-F238E27FC236}">
                <a16:creationId xmlns:a16="http://schemas.microsoft.com/office/drawing/2014/main" id="{76EFE000-2B07-4644-9EAD-00262FF76FAD}"/>
              </a:ext>
            </a:extLst>
          </p:cNvPr>
          <p:cNvSpPr>
            <a:spLocks noGrp="1"/>
          </p:cNvSpPr>
          <p:nvPr>
            <p:ph idx="1"/>
          </p:nvPr>
        </p:nvSpPr>
        <p:spPr/>
        <p:txBody>
          <a:bodyPr/>
          <a:lstStyle/>
          <a:p>
            <a:pPr marL="0" indent="0">
              <a:buNone/>
            </a:pPr>
            <a:r>
              <a:rPr lang="en-GB" dirty="0"/>
              <a:t>If you would like to have a follow up chat about our journey my email address is:</a:t>
            </a:r>
          </a:p>
          <a:p>
            <a:endParaRPr lang="en-GB" dirty="0"/>
          </a:p>
          <a:p>
            <a:pPr marL="0" indent="0">
              <a:buNone/>
            </a:pPr>
            <a:r>
              <a:rPr lang="en-GB" dirty="0">
                <a:hlinkClick r:id="rId2"/>
              </a:rPr>
              <a:t>a.hutchinson@bradfordcollege.ac.uk</a:t>
            </a:r>
            <a:endParaRPr lang="en-GB" dirty="0"/>
          </a:p>
          <a:p>
            <a:endParaRPr lang="en-GB" dirty="0"/>
          </a:p>
          <a:p>
            <a:pPr marL="0" indent="0">
              <a:buNone/>
            </a:pPr>
            <a:r>
              <a:rPr lang="en-GB" dirty="0"/>
              <a:t>Or connect with me on LinkedIn</a:t>
            </a:r>
          </a:p>
        </p:txBody>
      </p:sp>
    </p:spTree>
    <p:extLst>
      <p:ext uri="{BB962C8B-B14F-4D97-AF65-F5344CB8AC3E}">
        <p14:creationId xmlns:p14="http://schemas.microsoft.com/office/powerpoint/2010/main" val="112077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0560-ED11-4A12-8426-6837DD7D22DD}"/>
              </a:ext>
            </a:extLst>
          </p:cNvPr>
          <p:cNvSpPr>
            <a:spLocks noGrp="1"/>
          </p:cNvSpPr>
          <p:nvPr>
            <p:ph type="title"/>
          </p:nvPr>
        </p:nvSpPr>
        <p:spPr/>
        <p:txBody>
          <a:bodyPr/>
          <a:lstStyle/>
          <a:p>
            <a:r>
              <a:rPr lang="en-GB" dirty="0"/>
              <a:t>Context</a:t>
            </a:r>
          </a:p>
        </p:txBody>
      </p:sp>
      <p:pic>
        <p:nvPicPr>
          <p:cNvPr id="4" name="Content Placeholder 3">
            <a:extLst>
              <a:ext uri="{FF2B5EF4-FFF2-40B4-BE49-F238E27FC236}">
                <a16:creationId xmlns:a16="http://schemas.microsoft.com/office/drawing/2014/main" id="{3F71A27C-4734-43BC-BA75-CEFD1D1A3A74}"/>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651493" y="1794629"/>
            <a:ext cx="6843237" cy="4351338"/>
          </a:xfrm>
          <a:prstGeom prst="rect">
            <a:avLst/>
          </a:prstGeom>
        </p:spPr>
      </p:pic>
    </p:spTree>
    <p:extLst>
      <p:ext uri="{BB962C8B-B14F-4D97-AF65-F5344CB8AC3E}">
        <p14:creationId xmlns:p14="http://schemas.microsoft.com/office/powerpoint/2010/main" val="3979187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F0B92-B7B4-42FD-BF27-1B1CD0A8527B}"/>
              </a:ext>
            </a:extLst>
          </p:cNvPr>
          <p:cNvSpPr>
            <a:spLocks noGrp="1"/>
          </p:cNvSpPr>
          <p:nvPr>
            <p:ph type="title"/>
          </p:nvPr>
        </p:nvSpPr>
        <p:spPr/>
        <p:txBody>
          <a:bodyPr/>
          <a:lstStyle/>
          <a:p>
            <a:r>
              <a:rPr lang="en-GB" dirty="0"/>
              <a:t>Strategy</a:t>
            </a:r>
          </a:p>
        </p:txBody>
      </p:sp>
      <p:pic>
        <p:nvPicPr>
          <p:cNvPr id="7" name="Content Placeholder 6" descr="A person sitting at a table&#10;&#10;Description automatically generated">
            <a:extLst>
              <a:ext uri="{FF2B5EF4-FFF2-40B4-BE49-F238E27FC236}">
                <a16:creationId xmlns:a16="http://schemas.microsoft.com/office/drawing/2014/main" id="{6963EEFD-11C2-49F7-A0E4-F3623ED03A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218430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2EEC-9DBA-4894-8458-4DF26B6AC965}"/>
              </a:ext>
            </a:extLst>
          </p:cNvPr>
          <p:cNvSpPr>
            <a:spLocks noGrp="1"/>
          </p:cNvSpPr>
          <p:nvPr>
            <p:ph type="title"/>
          </p:nvPr>
        </p:nvSpPr>
        <p:spPr/>
        <p:txBody>
          <a:bodyPr/>
          <a:lstStyle/>
          <a:p>
            <a:r>
              <a:rPr lang="en-GB" dirty="0"/>
              <a:t>Lockdown engagement</a:t>
            </a:r>
          </a:p>
        </p:txBody>
      </p:sp>
      <p:graphicFrame>
        <p:nvGraphicFramePr>
          <p:cNvPr id="25" name="Content Placeholder 24">
            <a:extLst>
              <a:ext uri="{FF2B5EF4-FFF2-40B4-BE49-F238E27FC236}">
                <a16:creationId xmlns:a16="http://schemas.microsoft.com/office/drawing/2014/main" id="{508E6283-1FD4-4021-8046-D5FF012B7D5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568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3661-7331-4645-A9FF-445E37D70132}"/>
              </a:ext>
            </a:extLst>
          </p:cNvPr>
          <p:cNvSpPr>
            <a:spLocks noGrp="1"/>
          </p:cNvSpPr>
          <p:nvPr>
            <p:ph type="title"/>
          </p:nvPr>
        </p:nvSpPr>
        <p:spPr/>
        <p:txBody>
          <a:bodyPr/>
          <a:lstStyle/>
          <a:p>
            <a:r>
              <a:rPr lang="en-GB" dirty="0"/>
              <a:t>Assessment Points</a:t>
            </a:r>
          </a:p>
        </p:txBody>
      </p:sp>
      <p:graphicFrame>
        <p:nvGraphicFramePr>
          <p:cNvPr id="5" name="Content Placeholder 4">
            <a:extLst>
              <a:ext uri="{FF2B5EF4-FFF2-40B4-BE49-F238E27FC236}">
                <a16:creationId xmlns:a16="http://schemas.microsoft.com/office/drawing/2014/main" id="{B129E6F6-07E0-47EB-AED4-52C74DCFFE07}"/>
              </a:ext>
            </a:extLst>
          </p:cNvPr>
          <p:cNvGraphicFramePr>
            <a:graphicFrameLocks noGrp="1"/>
          </p:cNvGraphicFramePr>
          <p:nvPr>
            <p:ph idx="1"/>
            <p:extLst>
              <p:ext uri="{D42A27DB-BD31-4B8C-83A1-F6EECF244321}">
                <p14:modId xmlns:p14="http://schemas.microsoft.com/office/powerpoint/2010/main" val="2891735466"/>
              </p:ext>
            </p:extLst>
          </p:nvPr>
        </p:nvGraphicFramePr>
        <p:xfrm>
          <a:off x="838200" y="2174461"/>
          <a:ext cx="5398741" cy="1870981"/>
        </p:xfrm>
        <a:graphic>
          <a:graphicData uri="http://schemas.openxmlformats.org/drawingml/2006/table">
            <a:tbl>
              <a:tblPr firstRow="1" firstCol="1" bandRow="1"/>
              <a:tblGrid>
                <a:gridCol w="1014102">
                  <a:extLst>
                    <a:ext uri="{9D8B030D-6E8A-4147-A177-3AD203B41FA5}">
                      <a16:colId xmlns:a16="http://schemas.microsoft.com/office/drawing/2014/main" val="3551788177"/>
                    </a:ext>
                  </a:extLst>
                </a:gridCol>
                <a:gridCol w="3037537">
                  <a:extLst>
                    <a:ext uri="{9D8B030D-6E8A-4147-A177-3AD203B41FA5}">
                      <a16:colId xmlns:a16="http://schemas.microsoft.com/office/drawing/2014/main" val="2744620312"/>
                    </a:ext>
                  </a:extLst>
                </a:gridCol>
                <a:gridCol w="1347102">
                  <a:extLst>
                    <a:ext uri="{9D8B030D-6E8A-4147-A177-3AD203B41FA5}">
                      <a16:colId xmlns:a16="http://schemas.microsoft.com/office/drawing/2014/main" val="918907887"/>
                    </a:ext>
                  </a:extLst>
                </a:gridCol>
              </a:tblGrid>
              <a:tr h="543321">
                <a:tc>
                  <a:txBody>
                    <a:bodyPr/>
                    <a:lstStyle/>
                    <a:p>
                      <a:pPr>
                        <a:lnSpc>
                          <a:spcPct val="107000"/>
                        </a:lnSpc>
                        <a:spcAft>
                          <a:spcPts val="800"/>
                        </a:spcAft>
                      </a:pPr>
                      <a:r>
                        <a:rPr lang="en-GB"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Assessment Point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nSpc>
                          <a:spcPct val="107000"/>
                        </a:lnSpc>
                        <a:spcAft>
                          <a:spcPts val="800"/>
                        </a:spcAft>
                      </a:pPr>
                      <a:r>
                        <a:rPr lang="en-GB"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Dates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a:lnSpc>
                          <a:spcPct val="107000"/>
                        </a:lnSpc>
                        <a:spcAft>
                          <a:spcPts val="800"/>
                        </a:spcAft>
                      </a:pPr>
                      <a:r>
                        <a:rPr lang="en-GB"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Marked by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2159555449"/>
                  </a:ext>
                </a:extLst>
              </a:tr>
              <a:tr h="265532">
                <a:tc>
                  <a:txBody>
                    <a:bodyPr/>
                    <a:lstStyle/>
                    <a:p>
                      <a:pPr>
                        <a:lnSpc>
                          <a:spcPct val="107000"/>
                        </a:lnSpc>
                        <a:spcAft>
                          <a:spcPts val="800"/>
                        </a:spcAft>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DA1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800"/>
                        </a:spcAft>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September 7-18 (CT)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800"/>
                        </a:spcAft>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Century Tech</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2259652210"/>
                  </a:ext>
                </a:extLst>
              </a:tr>
              <a:tr h="265532">
                <a:tc>
                  <a:txBody>
                    <a:bodyPr/>
                    <a:lstStyle/>
                    <a:p>
                      <a:pPr>
                        <a:lnSpc>
                          <a:spcPct val="107000"/>
                        </a:lnSpc>
                        <a:spcAft>
                          <a:spcPts val="800"/>
                        </a:spcAft>
                      </a:pPr>
                      <a:r>
                        <a:rPr lang="en-GB" sz="1200" b="1">
                          <a:effectLst/>
                          <a:latin typeface="Calibri" panose="020F0502020204030204" pitchFamily="34" charset="0"/>
                          <a:ea typeface="Calibri" panose="020F0502020204030204" pitchFamily="34" charset="0"/>
                          <a:cs typeface="Calibri" panose="020F0502020204030204" pitchFamily="34" charset="0"/>
                        </a:rPr>
                        <a:t>AP1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Autumn resits (November)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External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3042489733"/>
                  </a:ext>
                </a:extLst>
              </a:tr>
              <a:tr h="265532">
                <a:tc>
                  <a:txBody>
                    <a:bodyPr/>
                    <a:lstStyle/>
                    <a:p>
                      <a:pPr>
                        <a:lnSpc>
                          <a:spcPct val="107000"/>
                        </a:lnSpc>
                        <a:spcAft>
                          <a:spcPts val="800"/>
                        </a:spcAft>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AP2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800"/>
                        </a:spcAft>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w/c 21 January 2021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800"/>
                        </a:spcAft>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2389513126"/>
                  </a:ext>
                </a:extLst>
              </a:tr>
              <a:tr h="265532">
                <a:tc>
                  <a:txBody>
                    <a:bodyPr/>
                    <a:lstStyle/>
                    <a:p>
                      <a:pPr>
                        <a:lnSpc>
                          <a:spcPct val="107000"/>
                        </a:lnSpc>
                        <a:spcAft>
                          <a:spcPts val="800"/>
                        </a:spcAft>
                      </a:pPr>
                      <a:r>
                        <a:rPr lang="en-GB" sz="1200" b="1">
                          <a:effectLst/>
                          <a:latin typeface="Calibri" panose="020F0502020204030204" pitchFamily="34" charset="0"/>
                          <a:ea typeface="Calibri" panose="020F0502020204030204" pitchFamily="34" charset="0"/>
                          <a:cs typeface="Calibri" panose="020F0502020204030204" pitchFamily="34" charset="0"/>
                        </a:rPr>
                        <a:t>AP3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w/c 12 April 2021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tc>
                  <a:txBody>
                    <a:bodyPr/>
                    <a:lstStyle/>
                    <a:p>
                      <a:pPr>
                        <a:lnSpc>
                          <a:spcPct val="107000"/>
                        </a:lnSpc>
                        <a:spcAft>
                          <a:spcPts val="800"/>
                        </a:spcAft>
                      </a:pPr>
                      <a:r>
                        <a:rPr lang="en-GB" sz="1200">
                          <a:effectLst/>
                          <a:latin typeface="Calibri" panose="020F0502020204030204" pitchFamily="34" charset="0"/>
                          <a:ea typeface="Calibri" panose="020F0502020204030204" pitchFamily="34" charset="0"/>
                          <a:cs typeface="Calibri" panose="020F0502020204030204" pitchFamily="34" charset="0"/>
                        </a:rPr>
                        <a:t>Internal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tcPr>
                </a:tc>
                <a:extLst>
                  <a:ext uri="{0D108BD9-81ED-4DB2-BD59-A6C34878D82A}">
                    <a16:rowId xmlns:a16="http://schemas.microsoft.com/office/drawing/2014/main" val="1284423355"/>
                  </a:ext>
                </a:extLst>
              </a:tr>
              <a:tr h="265532">
                <a:tc>
                  <a:txBody>
                    <a:bodyPr/>
                    <a:lstStyle/>
                    <a:p>
                      <a:pPr>
                        <a:lnSpc>
                          <a:spcPct val="107000"/>
                        </a:lnSpc>
                        <a:spcAft>
                          <a:spcPts val="800"/>
                        </a:spcAft>
                      </a:pPr>
                      <a:r>
                        <a:rPr lang="en-GB" sz="1200" b="1">
                          <a:solidFill>
                            <a:srgbClr val="000000"/>
                          </a:solidFill>
                          <a:effectLst/>
                          <a:latin typeface="Calibri" panose="020F0502020204030204" pitchFamily="34" charset="0"/>
                          <a:ea typeface="Calibri" panose="020F0502020204030204" pitchFamily="34" charset="0"/>
                          <a:cs typeface="Calibri" panose="020F0502020204030204" pitchFamily="34" charset="0"/>
                        </a:rPr>
                        <a:t>AP4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800"/>
                        </a:spcAft>
                      </a:pPr>
                      <a:r>
                        <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Summer exams – May/June 2021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tc>
                  <a:txBody>
                    <a:bodyPr/>
                    <a:lstStyle/>
                    <a:p>
                      <a:pPr>
                        <a:lnSpc>
                          <a:spcPct val="107000"/>
                        </a:lnSpc>
                        <a:spcAft>
                          <a:spcPts val="800"/>
                        </a:spcAft>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External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F4B083"/>
                      </a:solidFill>
                      <a:prstDash val="solid"/>
                      <a:round/>
                      <a:headEnd type="none" w="med" len="med"/>
                      <a:tailEnd type="none" w="med" len="med"/>
                    </a:lnL>
                    <a:lnR w="12700" cap="flat" cmpd="sng" algn="ctr">
                      <a:solidFill>
                        <a:srgbClr val="F4B083"/>
                      </a:solidFill>
                      <a:prstDash val="solid"/>
                      <a:round/>
                      <a:headEnd type="none" w="med" len="med"/>
                      <a:tailEnd type="none" w="med" len="med"/>
                    </a:lnR>
                    <a:lnT w="12700" cap="flat" cmpd="sng" algn="ctr">
                      <a:solidFill>
                        <a:srgbClr val="F4B083"/>
                      </a:solidFill>
                      <a:prstDash val="solid"/>
                      <a:round/>
                      <a:headEnd type="none" w="med" len="med"/>
                      <a:tailEnd type="none" w="med" len="med"/>
                    </a:lnT>
                    <a:lnB w="12700" cap="flat" cmpd="sng" algn="ctr">
                      <a:solidFill>
                        <a:srgbClr val="F4B083"/>
                      </a:solidFill>
                      <a:prstDash val="solid"/>
                      <a:round/>
                      <a:headEnd type="none" w="med" len="med"/>
                      <a:tailEnd type="none" w="med" len="med"/>
                    </a:lnB>
                    <a:solidFill>
                      <a:srgbClr val="FBE4D5"/>
                    </a:solidFill>
                  </a:tcPr>
                </a:tc>
                <a:extLst>
                  <a:ext uri="{0D108BD9-81ED-4DB2-BD59-A6C34878D82A}">
                    <a16:rowId xmlns:a16="http://schemas.microsoft.com/office/drawing/2014/main" val="3028848274"/>
                  </a:ext>
                </a:extLst>
              </a:tr>
            </a:tbl>
          </a:graphicData>
        </a:graphic>
      </p:graphicFrame>
      <p:sp>
        <p:nvSpPr>
          <p:cNvPr id="6" name="Rectangle 1">
            <a:extLst>
              <a:ext uri="{FF2B5EF4-FFF2-40B4-BE49-F238E27FC236}">
                <a16:creationId xmlns:a16="http://schemas.microsoft.com/office/drawing/2014/main" id="{17AB176B-3EF6-4023-B52E-AD7D26B1FC36}"/>
              </a:ext>
            </a:extLst>
          </p:cNvPr>
          <p:cNvSpPr>
            <a:spLocks noChangeArrowheads="1"/>
          </p:cNvSpPr>
          <p:nvPr/>
        </p:nvSpPr>
        <p:spPr bwMode="auto">
          <a:xfrm>
            <a:off x="-2205713" y="-118648"/>
            <a:ext cx="1439771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GCSE Assessment Points</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192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8F31-AFED-4673-96E9-29B70037003C}"/>
              </a:ext>
            </a:extLst>
          </p:cNvPr>
          <p:cNvSpPr>
            <a:spLocks noGrp="1"/>
          </p:cNvSpPr>
          <p:nvPr>
            <p:ph type="title"/>
          </p:nvPr>
        </p:nvSpPr>
        <p:spPr/>
        <p:txBody>
          <a:bodyPr/>
          <a:lstStyle/>
          <a:p>
            <a:r>
              <a:rPr lang="en-GB" dirty="0"/>
              <a:t>How we drive engagement</a:t>
            </a:r>
          </a:p>
        </p:txBody>
      </p:sp>
      <p:sp>
        <p:nvSpPr>
          <p:cNvPr id="3" name="Content Placeholder 2">
            <a:extLst>
              <a:ext uri="{FF2B5EF4-FFF2-40B4-BE49-F238E27FC236}">
                <a16:creationId xmlns:a16="http://schemas.microsoft.com/office/drawing/2014/main" id="{CB17CE54-1CD1-44BB-B2F7-67909751B947}"/>
              </a:ext>
            </a:extLst>
          </p:cNvPr>
          <p:cNvSpPr>
            <a:spLocks noGrp="1"/>
          </p:cNvSpPr>
          <p:nvPr>
            <p:ph idx="1"/>
          </p:nvPr>
        </p:nvSpPr>
        <p:spPr/>
        <p:txBody>
          <a:bodyPr/>
          <a:lstStyle/>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Centralised text messaging</a:t>
            </a:r>
          </a:p>
          <a:p>
            <a:pPr>
              <a:lnSpc>
                <a:spcPct val="107000"/>
              </a:lnSpc>
            </a:pPr>
            <a:r>
              <a:rPr lang="en-GB" sz="1800" dirty="0">
                <a:latin typeface="Calibri" panose="020F0502020204030204" pitchFamily="34" charset="0"/>
                <a:ea typeface="Calibri" panose="020F0502020204030204" pitchFamily="34" charset="0"/>
                <a:cs typeface="Calibri" panose="020F0502020204030204" pitchFamily="34" charset="0"/>
              </a:rPr>
              <a:t>Centralised e</a:t>
            </a:r>
            <a:r>
              <a:rPr lang="en-GB" sz="1800" dirty="0">
                <a:effectLst/>
                <a:latin typeface="Calibri" panose="020F0502020204030204" pitchFamily="34" charset="0"/>
                <a:ea typeface="Calibri" panose="020F0502020204030204" pitchFamily="34" charset="0"/>
                <a:cs typeface="Calibri" panose="020F0502020204030204" pitchFamily="34" charset="0"/>
              </a:rPr>
              <a:t>mails</a:t>
            </a: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Teams messages</a:t>
            </a: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Reminders from vocational tutors</a:t>
            </a:r>
          </a:p>
          <a:p>
            <a:pPr>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Reminders from English and maths teachers</a:t>
            </a:r>
          </a:p>
          <a:p>
            <a:pPr>
              <a:lnSpc>
                <a:spcPct val="107000"/>
              </a:lnSpc>
            </a:pPr>
            <a:r>
              <a:rPr lang="en-GB" sz="1800" dirty="0">
                <a:latin typeface="Calibri" panose="020F0502020204030204" pitchFamily="34" charset="0"/>
                <a:ea typeface="Calibri" panose="020F0502020204030204" pitchFamily="34" charset="0"/>
                <a:cs typeface="Calibri" panose="020F0502020204030204" pitchFamily="34" charset="0"/>
              </a:rPr>
              <a:t>Competitions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155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A681-231C-40E3-9795-038AF8E0152D}"/>
              </a:ext>
            </a:extLst>
          </p:cNvPr>
          <p:cNvSpPr>
            <a:spLocks noGrp="1"/>
          </p:cNvSpPr>
          <p:nvPr>
            <p:ph type="title"/>
          </p:nvPr>
        </p:nvSpPr>
        <p:spPr/>
        <p:txBody>
          <a:bodyPr/>
          <a:lstStyle/>
          <a:p>
            <a:r>
              <a:rPr lang="en-GB" dirty="0"/>
              <a:t>Driving engagement</a:t>
            </a:r>
          </a:p>
        </p:txBody>
      </p:sp>
      <p:graphicFrame>
        <p:nvGraphicFramePr>
          <p:cNvPr id="4" name="Content Placeholder 3">
            <a:extLst>
              <a:ext uri="{FF2B5EF4-FFF2-40B4-BE49-F238E27FC236}">
                <a16:creationId xmlns:a16="http://schemas.microsoft.com/office/drawing/2014/main" id="{6590FC9E-EB2F-4587-AAE1-25F3B1720AF8}"/>
              </a:ext>
            </a:extLst>
          </p:cNvPr>
          <p:cNvGraphicFramePr>
            <a:graphicFrameLocks noGrp="1"/>
          </p:cNvGraphicFramePr>
          <p:nvPr>
            <p:ph idx="1"/>
            <p:extLst>
              <p:ext uri="{D42A27DB-BD31-4B8C-83A1-F6EECF244321}">
                <p14:modId xmlns:p14="http://schemas.microsoft.com/office/powerpoint/2010/main" val="353043554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385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4A681-231C-40E3-9795-038AF8E0152D}"/>
              </a:ext>
            </a:extLst>
          </p:cNvPr>
          <p:cNvSpPr>
            <a:spLocks noGrp="1"/>
          </p:cNvSpPr>
          <p:nvPr>
            <p:ph type="title"/>
          </p:nvPr>
        </p:nvSpPr>
        <p:spPr/>
        <p:txBody>
          <a:bodyPr/>
          <a:lstStyle/>
          <a:p>
            <a:r>
              <a:rPr lang="en-GB" dirty="0"/>
              <a:t>Driving engagement</a:t>
            </a:r>
          </a:p>
        </p:txBody>
      </p:sp>
      <p:graphicFrame>
        <p:nvGraphicFramePr>
          <p:cNvPr id="7" name="Content Placeholder 6">
            <a:extLst>
              <a:ext uri="{FF2B5EF4-FFF2-40B4-BE49-F238E27FC236}">
                <a16:creationId xmlns:a16="http://schemas.microsoft.com/office/drawing/2014/main" id="{8C8B5663-18B0-4814-815A-1585DC27DFFB}"/>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5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77B8F-55C9-4A4E-B975-A92C3F6AB255}"/>
              </a:ext>
            </a:extLst>
          </p:cNvPr>
          <p:cNvSpPr>
            <a:spLocks noGrp="1"/>
          </p:cNvSpPr>
          <p:nvPr>
            <p:ph type="title"/>
          </p:nvPr>
        </p:nvSpPr>
        <p:spPr/>
        <p:txBody>
          <a:bodyPr/>
          <a:lstStyle/>
          <a:p>
            <a:r>
              <a:rPr lang="en-GB" dirty="0"/>
              <a:t>Student Feedback</a:t>
            </a:r>
          </a:p>
        </p:txBody>
      </p:sp>
      <p:sp>
        <p:nvSpPr>
          <p:cNvPr id="3" name="Content Placeholder 2">
            <a:extLst>
              <a:ext uri="{FF2B5EF4-FFF2-40B4-BE49-F238E27FC236}">
                <a16:creationId xmlns:a16="http://schemas.microsoft.com/office/drawing/2014/main" id="{86785EAE-F023-447B-8E4E-A83281375D37}"/>
              </a:ext>
            </a:extLst>
          </p:cNvPr>
          <p:cNvSpPr>
            <a:spLocks noGrp="1"/>
          </p:cNvSpPr>
          <p:nvPr>
            <p:ph idx="1"/>
          </p:nvPr>
        </p:nvSpPr>
        <p:spPr/>
        <p:txBody>
          <a:bodyPr>
            <a:normAutofit lnSpcReduction="10000"/>
          </a:bodyPr>
          <a:lstStyle/>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Century tech has been a means of revision for me over the past couple of months. It has helped me a lot in areas that I was struggling with, such as algebra and percentages. I have seen some improvements in those areas thanks to century tech nuggets.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 find it really useful. I can use it to revise things I have already covered but it also explains new topics. I think that at revision time it will be my most useful tool to cover everything again.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Hello, I try to use the century tec, a bit each week.  I find this a very helpful way to learn.  The nuggets are short, so they don`t get too boring. The videos are helpful and recap my English learning.  I like that I can choose what I need to learn, or I can follow the recommend path.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I find it very useful for English. I have learnt a lot and it is now one of the main ways I study English so thank you.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I have been using century tech for my revision it has helped me and I’ve quickly got to know the topics of my weakest point to my strongest point.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031639940"/>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3129</TotalTime>
  <Words>573</Words>
  <Application>Microsoft Office PowerPoint</Application>
  <PresentationFormat>Widescreen</PresentationFormat>
  <Paragraphs>55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1_Office Theme</vt:lpstr>
      <vt:lpstr>Our digital journey</vt:lpstr>
      <vt:lpstr>Context</vt:lpstr>
      <vt:lpstr>Strategy</vt:lpstr>
      <vt:lpstr>Lockdown engagement</vt:lpstr>
      <vt:lpstr>Assessment Points</vt:lpstr>
      <vt:lpstr>How we drive engagement</vt:lpstr>
      <vt:lpstr>Driving engagement</vt:lpstr>
      <vt:lpstr>Driving engagement</vt:lpstr>
      <vt:lpstr>Student Feedback</vt:lpstr>
      <vt:lpstr>Staff feedback</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priorities – Craig Tupling English &amp; Maths Strategy</dc:title>
  <dc:creator>Adrian Hutchinson</dc:creator>
  <cp:lastModifiedBy>Adrian Hutchinson</cp:lastModifiedBy>
  <cp:revision>52</cp:revision>
  <dcterms:created xsi:type="dcterms:W3CDTF">2020-02-09T21:27:19Z</dcterms:created>
  <dcterms:modified xsi:type="dcterms:W3CDTF">2020-11-25T11:57:46Z</dcterms:modified>
</cp:coreProperties>
</file>